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70" r:id="rId2"/>
    <p:sldId id="271" r:id="rId3"/>
    <p:sldId id="272" r:id="rId4"/>
    <p:sldId id="27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09"/>
    <p:restoredTop sz="86676"/>
  </p:normalViewPr>
  <p:slideViewPr>
    <p:cSldViewPr snapToGrid="0" snapToObjects="1">
      <p:cViewPr varScale="1">
        <p:scale>
          <a:sx n="118" d="100"/>
          <a:sy n="118" d="100"/>
        </p:scale>
        <p:origin x="23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8CC8A-7B81-BF4F-B141-7E1E4EE686FD}" type="datetimeFigureOut">
              <a:rPr lang="en-US" smtClean="0"/>
              <a:t>4/6/20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FC836-95B2-6A48-B145-9A1DBC312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51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72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9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68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86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29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4/6/20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5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4/6/20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78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4/6/20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93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07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11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E5E22-DF08-264E-8C06-8D6C281547C4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6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11B90BA-0E0A-9B48-8366-8D105EDC7CE5}"/>
              </a:ext>
            </a:extLst>
          </p:cNvPr>
          <p:cNvCxnSpPr>
            <a:cxnSpLocks/>
          </p:cNvCxnSpPr>
          <p:nvPr/>
        </p:nvCxnSpPr>
        <p:spPr>
          <a:xfrm flipH="1">
            <a:off x="6096000" y="1257375"/>
            <a:ext cx="2824968" cy="37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DD3182C-D35F-9441-AA64-253B39389B5A}"/>
              </a:ext>
            </a:extLst>
          </p:cNvPr>
          <p:cNvGrpSpPr/>
          <p:nvPr/>
        </p:nvGrpSpPr>
        <p:grpSpPr>
          <a:xfrm>
            <a:off x="4084993" y="2501423"/>
            <a:ext cx="1908838" cy="974420"/>
            <a:chOff x="4351002" y="1989929"/>
            <a:chExt cx="1908838" cy="97442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345DC95-76BE-C746-B634-CC0A521D8807}"/>
                </a:ext>
              </a:extLst>
            </p:cNvPr>
            <p:cNvSpPr/>
            <p:nvPr/>
          </p:nvSpPr>
          <p:spPr>
            <a:xfrm>
              <a:off x="4351002" y="2097879"/>
              <a:ext cx="1908838" cy="8664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E45D54A-E006-294F-9C62-C5F977987553}"/>
                </a:ext>
              </a:extLst>
            </p:cNvPr>
            <p:cNvSpPr/>
            <p:nvPr/>
          </p:nvSpPr>
          <p:spPr>
            <a:xfrm>
              <a:off x="4494540" y="1989929"/>
              <a:ext cx="1447800" cy="3279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vfb</a:t>
              </a:r>
              <a:r>
                <a:rPr lang="en-US" dirty="0"/>
                <a:t>-kb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3147BC2-1AC8-8141-A680-C8A6A285CEC1}"/>
                </a:ext>
              </a:extLst>
            </p:cNvPr>
            <p:cNvSpPr/>
            <p:nvPr/>
          </p:nvSpPr>
          <p:spPr>
            <a:xfrm>
              <a:off x="4437265" y="2457376"/>
              <a:ext cx="1676402" cy="42242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Arial" charset="0"/>
                <a:buChar char="•"/>
              </a:pPr>
              <a:r>
                <a:rPr lang="en-US" sz="1400" dirty="0"/>
                <a:t>Usual kb-image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CAD199E3-39E6-514A-BC46-57179FA50559}"/>
              </a:ext>
            </a:extLst>
          </p:cNvPr>
          <p:cNvSpPr/>
          <p:nvPr/>
        </p:nvSpPr>
        <p:spPr>
          <a:xfrm>
            <a:off x="3482333" y="365732"/>
            <a:ext cx="2484407" cy="1923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1840699-A0EB-A249-A468-4F3F50D97EC1}"/>
              </a:ext>
            </a:extLst>
          </p:cNvPr>
          <p:cNvSpPr/>
          <p:nvPr/>
        </p:nvSpPr>
        <p:spPr>
          <a:xfrm>
            <a:off x="3723630" y="257783"/>
            <a:ext cx="1864704" cy="5633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vfb</a:t>
            </a:r>
            <a:r>
              <a:rPr lang="en-US" dirty="0"/>
              <a:t>-data-ingest-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0EFD1F-D7DF-F848-9278-5F9112A5423A}"/>
              </a:ext>
            </a:extLst>
          </p:cNvPr>
          <p:cNvSpPr/>
          <p:nvPr/>
        </p:nvSpPr>
        <p:spPr>
          <a:xfrm>
            <a:off x="3583948" y="970442"/>
            <a:ext cx="2271371" cy="8701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Look at everything that is currently registered and download CSV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Obsolete images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50D117-9456-1243-8B22-ACB353A42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968" y="827073"/>
            <a:ext cx="1187174" cy="118717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435A504-E860-7244-A95B-8930FCB2A1C2}"/>
              </a:ext>
            </a:extLst>
          </p:cNvPr>
          <p:cNvSpPr/>
          <p:nvPr/>
        </p:nvSpPr>
        <p:spPr>
          <a:xfrm>
            <a:off x="3031437" y="3824517"/>
            <a:ext cx="2959959" cy="2884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8DD0949-C38D-B24F-96E2-0DCFCF648E7D}"/>
              </a:ext>
            </a:extLst>
          </p:cNvPr>
          <p:cNvSpPr/>
          <p:nvPr/>
        </p:nvSpPr>
        <p:spPr>
          <a:xfrm>
            <a:off x="3438694" y="3716569"/>
            <a:ext cx="2235200" cy="5633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vfb</a:t>
            </a:r>
            <a:r>
              <a:rPr lang="en-US" dirty="0"/>
              <a:t>-data-ingest-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128C838-C005-9644-B149-FF8164677706}"/>
              </a:ext>
            </a:extLst>
          </p:cNvPr>
          <p:cNvSpPr/>
          <p:nvPr/>
        </p:nvSpPr>
        <p:spPr>
          <a:xfrm>
            <a:off x="3240158" y="4470966"/>
            <a:ext cx="2662336" cy="215843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Parses CSV/JSON payload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Register projects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Register datasets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For each image, check that file is present on server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Use KB API to write parsed results to KB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err="1"/>
              <a:t>Obsoletetion</a:t>
            </a:r>
            <a:endParaRPr lang="en-US" sz="1400" dirty="0"/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Make sure site is registered?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59587B-85E9-3A45-9172-47EC5D8435EB}"/>
              </a:ext>
            </a:extLst>
          </p:cNvPr>
          <p:cNvGrpSpPr/>
          <p:nvPr/>
        </p:nvGrpSpPr>
        <p:grpSpPr>
          <a:xfrm>
            <a:off x="8993095" y="4069458"/>
            <a:ext cx="2733791" cy="2657224"/>
            <a:chOff x="7426188" y="4065104"/>
            <a:chExt cx="2733791" cy="2657224"/>
          </a:xfrm>
        </p:grpSpPr>
        <p:sp>
          <p:nvSpPr>
            <p:cNvPr id="73" name="Can 72">
              <a:extLst>
                <a:ext uri="{FF2B5EF4-FFF2-40B4-BE49-F238E27FC236}">
                  <a16:creationId xmlns:a16="http://schemas.microsoft.com/office/drawing/2014/main" id="{B48AAA47-6FD1-6E45-BCE2-8270CE18C7FE}"/>
                </a:ext>
              </a:extLst>
            </p:cNvPr>
            <p:cNvSpPr/>
            <p:nvPr/>
          </p:nvSpPr>
          <p:spPr>
            <a:xfrm>
              <a:off x="7426188" y="4065104"/>
              <a:ext cx="2733791" cy="2657224"/>
            </a:xfrm>
            <a:prstGeom prst="can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F24F82-27D5-4449-B4CA-D5D69DBA82E8}"/>
                </a:ext>
              </a:extLst>
            </p:cNvPr>
            <p:cNvSpPr txBox="1"/>
            <p:nvPr/>
          </p:nvSpPr>
          <p:spPr>
            <a:xfrm>
              <a:off x="7752522" y="4833572"/>
              <a:ext cx="2061783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sz="1400" dirty="0"/>
                <a:t>JN</a:t>
              </a:r>
            </a:p>
            <a:p>
              <a:pPr marL="742950" lvl="1" indent="-285750">
                <a:buFontTx/>
                <a:buChar char="-"/>
              </a:pPr>
              <a:r>
                <a:rPr lang="en-US" sz="1400" dirty="0"/>
                <a:t>DS01</a:t>
              </a:r>
            </a:p>
            <a:p>
              <a:pPr marL="1200150" lvl="2" indent="-285750">
                <a:buFontTx/>
                <a:buChar char="-"/>
              </a:pPr>
              <a:r>
                <a:rPr lang="en-US" sz="1400" dirty="0"/>
                <a:t>File1.png</a:t>
              </a:r>
            </a:p>
            <a:p>
              <a:pPr marL="1200150" lvl="2" indent="-285750">
                <a:buFontTx/>
                <a:buChar char="-"/>
              </a:pPr>
              <a:r>
                <a:rPr lang="en-US" sz="1400" dirty="0"/>
                <a:t>File2.png</a:t>
              </a:r>
            </a:p>
            <a:p>
              <a:pPr marL="742950" lvl="1" indent="-285750">
                <a:buFontTx/>
                <a:buChar char="-"/>
              </a:pPr>
              <a:r>
                <a:rPr lang="en-US" sz="1400" dirty="0"/>
                <a:t>DS02</a:t>
              </a:r>
            </a:p>
            <a:p>
              <a:pPr marL="1200150" lvl="2" indent="-285750">
                <a:buFontTx/>
                <a:buChar char="-"/>
              </a:pPr>
              <a:r>
                <a:rPr lang="en-US" sz="1400" dirty="0"/>
                <a:t>File3.png</a:t>
              </a:r>
            </a:p>
            <a:p>
              <a:pPr marL="1200150" lvl="2" indent="-285750">
                <a:buFontTx/>
                <a:buChar char="-"/>
              </a:pPr>
              <a:r>
                <a:rPr lang="en-US" sz="1400" dirty="0"/>
                <a:t>File1.png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03006D-1742-C74A-9A80-C2E7CC291024}"/>
                </a:ext>
              </a:extLst>
            </p:cNvPr>
            <p:cNvSpPr txBox="1"/>
            <p:nvPr/>
          </p:nvSpPr>
          <p:spPr>
            <a:xfrm>
              <a:off x="7965130" y="4189958"/>
              <a:ext cx="1854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Tmp</a:t>
              </a:r>
              <a:r>
                <a:rPr lang="en-US" dirty="0"/>
                <a:t> image server</a:t>
              </a: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18931367-E71A-EF4C-8689-D52789E9D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756" y="729979"/>
            <a:ext cx="496212" cy="496212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05A9F27-C89B-B449-9B80-B7A5D9958797}"/>
              </a:ext>
            </a:extLst>
          </p:cNvPr>
          <p:cNvCxnSpPr>
            <a:cxnSpLocks/>
          </p:cNvCxnSpPr>
          <p:nvPr/>
        </p:nvCxnSpPr>
        <p:spPr>
          <a:xfrm>
            <a:off x="3892350" y="2306249"/>
            <a:ext cx="0" cy="13078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EEC198A-79A0-7442-9371-14BC505ED221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5039412" y="3475843"/>
            <a:ext cx="0" cy="2407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A747E35-B608-A943-B9F0-E4C06E7D7E49}"/>
              </a:ext>
            </a:extLst>
          </p:cNvPr>
          <p:cNvCxnSpPr>
            <a:cxnSpLocks/>
          </p:cNvCxnSpPr>
          <p:nvPr/>
        </p:nvCxnSpPr>
        <p:spPr>
          <a:xfrm flipH="1">
            <a:off x="6081153" y="2112111"/>
            <a:ext cx="2824968" cy="1902362"/>
          </a:xfrm>
          <a:prstGeom prst="straightConnector1">
            <a:avLst/>
          </a:prstGeom>
          <a:ln w="28575" cap="flat" cmpd="sng" algn="ctr">
            <a:solidFill>
              <a:schemeClr val="bg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DF752FC-2F72-1348-99E8-57AFF5ED6EAB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9550620" y="2317901"/>
            <a:ext cx="453353" cy="16379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9" name="Picture 108">
            <a:extLst>
              <a:ext uri="{FF2B5EF4-FFF2-40B4-BE49-F238E27FC236}">
                <a16:creationId xmlns:a16="http://schemas.microsoft.com/office/drawing/2014/main" id="{0090608C-BB05-BA46-8CE5-F3A86C181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449" y="2778621"/>
            <a:ext cx="650381" cy="650381"/>
          </a:xfrm>
          <a:prstGeom prst="rect">
            <a:avLst/>
          </a:prstGeom>
        </p:spPr>
      </p:pic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E9312029-61D5-9A49-B1B8-BB3134BDE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743729"/>
              </p:ext>
            </p:extLst>
          </p:nvPr>
        </p:nvGraphicFramePr>
        <p:xfrm>
          <a:off x="7399622" y="71817"/>
          <a:ext cx="3186945" cy="593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2315">
                  <a:extLst>
                    <a:ext uri="{9D8B030D-6E8A-4147-A177-3AD203B41FA5}">
                      <a16:colId xmlns:a16="http://schemas.microsoft.com/office/drawing/2014/main" val="585411846"/>
                    </a:ext>
                  </a:extLst>
                </a:gridCol>
                <a:gridCol w="1062315">
                  <a:extLst>
                    <a:ext uri="{9D8B030D-6E8A-4147-A177-3AD203B41FA5}">
                      <a16:colId xmlns:a16="http://schemas.microsoft.com/office/drawing/2014/main" val="1466304599"/>
                    </a:ext>
                  </a:extLst>
                </a:gridCol>
                <a:gridCol w="1062315">
                  <a:extLst>
                    <a:ext uri="{9D8B030D-6E8A-4147-A177-3AD203B41FA5}">
                      <a16:colId xmlns:a16="http://schemas.microsoft.com/office/drawing/2014/main" val="295054962"/>
                    </a:ext>
                  </a:extLst>
                </a:gridCol>
              </a:tblGrid>
              <a:tr h="296692">
                <a:tc>
                  <a:txBody>
                    <a:bodyPr/>
                    <a:lstStyle/>
                    <a:p>
                      <a:r>
                        <a:rPr lang="en-US" sz="1200" dirty="0"/>
                        <a:t>Image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Local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Template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177376"/>
                  </a:ext>
                </a:extLst>
              </a:tr>
              <a:tr h="296692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81717"/>
                  </a:ext>
                </a:extLst>
              </a:tr>
            </a:tbl>
          </a:graphicData>
        </a:graphic>
      </p:graphicFrame>
      <p:sp>
        <p:nvSpPr>
          <p:cNvPr id="116" name="TextBox 115">
            <a:extLst>
              <a:ext uri="{FF2B5EF4-FFF2-40B4-BE49-F238E27FC236}">
                <a16:creationId xmlns:a16="http://schemas.microsoft.com/office/drawing/2014/main" id="{BDC5DCC0-8018-3643-8556-75E237BEB31C}"/>
              </a:ext>
            </a:extLst>
          </p:cNvPr>
          <p:cNvSpPr txBox="1"/>
          <p:nvPr/>
        </p:nvSpPr>
        <p:spPr>
          <a:xfrm>
            <a:off x="172771" y="2965147"/>
            <a:ext cx="274988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User registers project (email, </a:t>
            </a:r>
            <a:r>
              <a:rPr lang="en-US" sz="1400" dirty="0" err="1"/>
              <a:t>ui</a:t>
            </a:r>
            <a:r>
              <a:rPr lang="en-US" sz="1400" dirty="0"/>
              <a:t>, </a:t>
            </a:r>
            <a:r>
              <a:rPr lang="en-US" sz="1400" dirty="0" err="1"/>
              <a:t>api</a:t>
            </a:r>
            <a:r>
              <a:rPr lang="en-US" sz="14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User registers dataset (</a:t>
            </a:r>
            <a:r>
              <a:rPr lang="en-US" sz="1400" dirty="0" err="1"/>
              <a:t>ui</a:t>
            </a:r>
            <a:r>
              <a:rPr lang="en-US" sz="1400" dirty="0"/>
              <a:t>, </a:t>
            </a:r>
            <a:r>
              <a:rPr lang="en-US" sz="1400" dirty="0" err="1"/>
              <a:t>api</a:t>
            </a:r>
            <a:r>
              <a:rPr lang="en-US" sz="1400" dirty="0"/>
              <a:t>), receives token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User uploads images (to image server) with token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Image server registers images in KB with “review” flag and sends email to user with CSV with metadata columns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User uploads image meta data (curation </a:t>
            </a:r>
            <a:r>
              <a:rPr lang="en-US" sz="1400" dirty="0" err="1"/>
              <a:t>api</a:t>
            </a:r>
            <a:r>
              <a:rPr lang="en-US" sz="14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Api</a:t>
            </a:r>
            <a:r>
              <a:rPr lang="en-US" sz="1400" dirty="0"/>
              <a:t> returns VFB ids for all images uploaded with valid metadata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5FD9E3-D42A-7047-AFCA-27222BEB0F42}"/>
              </a:ext>
            </a:extLst>
          </p:cNvPr>
          <p:cNvSpPr/>
          <p:nvPr/>
        </p:nvSpPr>
        <p:spPr>
          <a:xfrm>
            <a:off x="6375010" y="4563644"/>
            <a:ext cx="2350781" cy="2065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A4F1A8-486F-3A46-A927-CBDBDE261035}"/>
              </a:ext>
            </a:extLst>
          </p:cNvPr>
          <p:cNvSpPr/>
          <p:nvPr/>
        </p:nvSpPr>
        <p:spPr>
          <a:xfrm>
            <a:off x="6882119" y="4455697"/>
            <a:ext cx="1638460" cy="5167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vfb</a:t>
            </a:r>
            <a:r>
              <a:rPr lang="en-US" dirty="0"/>
              <a:t>-add-image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007D2D-69C9-4040-ADD7-FD05662B83AB}"/>
              </a:ext>
            </a:extLst>
          </p:cNvPr>
          <p:cNvSpPr/>
          <p:nvPr/>
        </p:nvSpPr>
        <p:spPr>
          <a:xfrm>
            <a:off x="6565668" y="5115932"/>
            <a:ext cx="1992850" cy="1322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Jenkins job that writes initial empty image nodes to KB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Sends email with CSV to submitter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44A2733-01B3-574F-AE60-FC48A8BB5259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8725791" y="5596522"/>
            <a:ext cx="2673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F32CE62-1C20-AB4E-B1E7-A4CB5F4A9DF6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7701351" y="2317135"/>
            <a:ext cx="1219619" cy="21385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9B15B958-F062-C447-8E25-409A4A2D0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999" y="3753582"/>
            <a:ext cx="480558" cy="4805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23626E-5420-BF40-894B-90E26DA10629}"/>
              </a:ext>
            </a:extLst>
          </p:cNvPr>
          <p:cNvSpPr txBox="1"/>
          <p:nvPr/>
        </p:nvSpPr>
        <p:spPr>
          <a:xfrm>
            <a:off x="8993095" y="1948567"/>
            <a:ext cx="111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Submitter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0C6D87-549A-E543-9B6F-D91BB9C4C728}"/>
              </a:ext>
            </a:extLst>
          </p:cNvPr>
          <p:cNvSpPr txBox="1"/>
          <p:nvPr/>
        </p:nvSpPr>
        <p:spPr>
          <a:xfrm>
            <a:off x="9048778" y="2469466"/>
            <a:ext cx="1274901" cy="2923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300" dirty="0"/>
              <a:t>3. Image upload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77916B6-2769-314E-BB5E-D28549627103}"/>
              </a:ext>
            </a:extLst>
          </p:cNvPr>
          <p:cNvCxnSpPr>
            <a:cxnSpLocks/>
            <a:stCxn id="30" idx="0"/>
            <a:endCxn id="36" idx="3"/>
          </p:cNvCxnSpPr>
          <p:nvPr/>
        </p:nvCxnSpPr>
        <p:spPr>
          <a:xfrm flipH="1" flipV="1">
            <a:off x="5993831" y="3042610"/>
            <a:ext cx="1707518" cy="14130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51DFEB2-EBDA-8A4A-AE73-B8E1DEBA9ACA}"/>
              </a:ext>
            </a:extLst>
          </p:cNvPr>
          <p:cNvCxnSpPr>
            <a:cxnSpLocks/>
          </p:cNvCxnSpPr>
          <p:nvPr/>
        </p:nvCxnSpPr>
        <p:spPr>
          <a:xfrm flipH="1">
            <a:off x="6096446" y="1620547"/>
            <a:ext cx="2738705" cy="212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B5CE3DE-130F-1546-B07F-F8EB59FF5F8D}"/>
              </a:ext>
            </a:extLst>
          </p:cNvPr>
          <p:cNvSpPr txBox="1"/>
          <p:nvPr/>
        </p:nvSpPr>
        <p:spPr>
          <a:xfrm>
            <a:off x="6802104" y="1490756"/>
            <a:ext cx="1576970" cy="2923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300" dirty="0"/>
              <a:t>1+2. register dataset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D812E7B-0BE0-044C-A64B-E0FDEB9FEF97}"/>
              </a:ext>
            </a:extLst>
          </p:cNvPr>
          <p:cNvSpPr txBox="1"/>
          <p:nvPr/>
        </p:nvSpPr>
        <p:spPr>
          <a:xfrm>
            <a:off x="6603385" y="2699639"/>
            <a:ext cx="1809406" cy="292388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accent3"/>
                </a:solidFill>
              </a:rPr>
              <a:t>1+2 alt: register dataset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C88AD76-32BF-0745-8C6A-6E4D126C5B55}"/>
              </a:ext>
            </a:extLst>
          </p:cNvPr>
          <p:cNvSpPr txBox="1"/>
          <p:nvPr/>
        </p:nvSpPr>
        <p:spPr>
          <a:xfrm>
            <a:off x="7876820" y="3167326"/>
            <a:ext cx="1243354" cy="492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300" dirty="0"/>
              <a:t>4. Confirmation</a:t>
            </a:r>
            <a:br>
              <a:rPr lang="en-US" sz="1300" dirty="0"/>
            </a:br>
            <a:r>
              <a:rPr lang="en-US" sz="1300" dirty="0"/>
              <a:t>email with CSV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0632663-9687-8145-AB67-0B6B4748169C}"/>
              </a:ext>
            </a:extLst>
          </p:cNvPr>
          <p:cNvSpPr txBox="1"/>
          <p:nvPr/>
        </p:nvSpPr>
        <p:spPr>
          <a:xfrm>
            <a:off x="6667335" y="3809678"/>
            <a:ext cx="1162691" cy="2923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300" dirty="0"/>
              <a:t>4. Image to KB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2532158-C064-CC4D-A9AC-0F252A41712E}"/>
              </a:ext>
            </a:extLst>
          </p:cNvPr>
          <p:cNvSpPr txBox="1"/>
          <p:nvPr/>
        </p:nvSpPr>
        <p:spPr>
          <a:xfrm>
            <a:off x="6795479" y="1031849"/>
            <a:ext cx="1519840" cy="2923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300" dirty="0"/>
              <a:t>5. Metadata upload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8361A4D-DA37-C44F-8B2D-4526B9D54FC0}"/>
              </a:ext>
            </a:extLst>
          </p:cNvPr>
          <p:cNvCxnSpPr>
            <a:cxnSpLocks/>
          </p:cNvCxnSpPr>
          <p:nvPr/>
        </p:nvCxnSpPr>
        <p:spPr>
          <a:xfrm>
            <a:off x="6135524" y="2025415"/>
            <a:ext cx="26996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B7D52C1-0CF4-5142-901C-4E1A75D9F0D5}"/>
              </a:ext>
            </a:extLst>
          </p:cNvPr>
          <p:cNvSpPr txBox="1"/>
          <p:nvPr/>
        </p:nvSpPr>
        <p:spPr>
          <a:xfrm>
            <a:off x="6802106" y="1947171"/>
            <a:ext cx="1183337" cy="2923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300" dirty="0"/>
              <a:t>6. Give VFB ids</a:t>
            </a:r>
          </a:p>
        </p:txBody>
      </p:sp>
    </p:spTree>
    <p:extLst>
      <p:ext uri="{BB962C8B-B14F-4D97-AF65-F5344CB8AC3E}">
        <p14:creationId xmlns:p14="http://schemas.microsoft.com/office/powerpoint/2010/main" val="3611030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F84B472-8D22-C845-9587-D4B09498B848}"/>
              </a:ext>
            </a:extLst>
          </p:cNvPr>
          <p:cNvGrpSpPr/>
          <p:nvPr/>
        </p:nvGrpSpPr>
        <p:grpSpPr>
          <a:xfrm>
            <a:off x="248901" y="4169107"/>
            <a:ext cx="1457193" cy="1436225"/>
            <a:chOff x="7426188" y="4065104"/>
            <a:chExt cx="2733791" cy="2657224"/>
          </a:xfrm>
        </p:grpSpPr>
        <p:sp>
          <p:nvSpPr>
            <p:cNvPr id="6" name="Can 5">
              <a:extLst>
                <a:ext uri="{FF2B5EF4-FFF2-40B4-BE49-F238E27FC236}">
                  <a16:creationId xmlns:a16="http://schemas.microsoft.com/office/drawing/2014/main" id="{55CEAE37-BBAB-E24E-96D1-D404D5F451E0}"/>
                </a:ext>
              </a:extLst>
            </p:cNvPr>
            <p:cNvSpPr/>
            <p:nvPr/>
          </p:nvSpPr>
          <p:spPr>
            <a:xfrm>
              <a:off x="7426188" y="4065104"/>
              <a:ext cx="2733791" cy="2657224"/>
            </a:xfrm>
            <a:prstGeom prst="can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471CC8-41AB-4747-A8A3-D62D56249083}"/>
                </a:ext>
              </a:extLst>
            </p:cNvPr>
            <p:cNvSpPr txBox="1"/>
            <p:nvPr/>
          </p:nvSpPr>
          <p:spPr>
            <a:xfrm>
              <a:off x="7752522" y="4833573"/>
              <a:ext cx="887766" cy="569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867AD0-7968-B846-B89B-D56500FCCF10}"/>
                </a:ext>
              </a:extLst>
            </p:cNvPr>
            <p:cNvSpPr txBox="1"/>
            <p:nvPr/>
          </p:nvSpPr>
          <p:spPr>
            <a:xfrm>
              <a:off x="7780502" y="4958459"/>
              <a:ext cx="1582179" cy="683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KB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45BF158-717A-C54C-B725-0C4106E70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67" y="5075365"/>
            <a:ext cx="923330" cy="36933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F7AAE5-6EB0-7B4E-BF90-3C0CA29A7F02}"/>
              </a:ext>
            </a:extLst>
          </p:cNvPr>
          <p:cNvSpPr/>
          <p:nvPr/>
        </p:nvSpPr>
        <p:spPr>
          <a:xfrm>
            <a:off x="3552158" y="458088"/>
            <a:ext cx="2350781" cy="127236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F75FB3-FDC5-8A49-A9BE-21088A535476}"/>
              </a:ext>
            </a:extLst>
          </p:cNvPr>
          <p:cNvSpPr/>
          <p:nvPr/>
        </p:nvSpPr>
        <p:spPr>
          <a:xfrm>
            <a:off x="4059267" y="350141"/>
            <a:ext cx="1638460" cy="51674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KB Writer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2AC41C-D132-B046-94F0-BBF35A1A36DB}"/>
              </a:ext>
            </a:extLst>
          </p:cNvPr>
          <p:cNvSpPr/>
          <p:nvPr/>
        </p:nvSpPr>
        <p:spPr>
          <a:xfrm>
            <a:off x="3742816" y="1010376"/>
            <a:ext cx="1992850" cy="51674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Sits on top of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VFB neo4j client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84673A-C1A9-FF4B-9D48-1B953773F086}"/>
              </a:ext>
            </a:extLst>
          </p:cNvPr>
          <p:cNvSpPr/>
          <p:nvPr/>
        </p:nvSpPr>
        <p:spPr>
          <a:xfrm>
            <a:off x="490993" y="458088"/>
            <a:ext cx="2350781" cy="127236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10305E-6535-124D-B256-B0DF5AF74EBF}"/>
              </a:ext>
            </a:extLst>
          </p:cNvPr>
          <p:cNvSpPr/>
          <p:nvPr/>
        </p:nvSpPr>
        <p:spPr>
          <a:xfrm>
            <a:off x="643712" y="350141"/>
            <a:ext cx="1992850" cy="51674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neo4jconnect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65B6D4-D421-4C4A-AF31-81C7EE34F1E4}"/>
              </a:ext>
            </a:extLst>
          </p:cNvPr>
          <p:cNvSpPr/>
          <p:nvPr/>
        </p:nvSpPr>
        <p:spPr>
          <a:xfrm>
            <a:off x="624521" y="1010642"/>
            <a:ext cx="1992850" cy="51674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VFB neo4j  client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EF343EA-C25B-9440-8394-D30D4421D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354" y="403980"/>
            <a:ext cx="403067" cy="4030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6A10DF0-6442-BE45-B14D-1ABF9FBB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31" y="403979"/>
            <a:ext cx="403067" cy="40306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3E373C6-7141-2D47-BEC8-8BD12E914674}"/>
              </a:ext>
            </a:extLst>
          </p:cNvPr>
          <p:cNvSpPr/>
          <p:nvPr/>
        </p:nvSpPr>
        <p:spPr>
          <a:xfrm>
            <a:off x="3535687" y="2274347"/>
            <a:ext cx="2350781" cy="1272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93EEBC-7763-CB48-8D0E-5C6EA86CEACF}"/>
              </a:ext>
            </a:extLst>
          </p:cNvPr>
          <p:cNvSpPr/>
          <p:nvPr/>
        </p:nvSpPr>
        <p:spPr>
          <a:xfrm>
            <a:off x="4042796" y="2166400"/>
            <a:ext cx="1638460" cy="51674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Data ingest</a:t>
            </a:r>
          </a:p>
          <a:p>
            <a:r>
              <a:rPr lang="en-US" dirty="0"/>
              <a:t>API (server)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9E564C-F491-924A-9B84-7D140290C420}"/>
              </a:ext>
            </a:extLst>
          </p:cNvPr>
          <p:cNvSpPr/>
          <p:nvPr/>
        </p:nvSpPr>
        <p:spPr>
          <a:xfrm>
            <a:off x="3726345" y="2826635"/>
            <a:ext cx="1992850" cy="60064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Based on </a:t>
            </a:r>
            <a:r>
              <a:rPr lang="en-US" sz="1400" dirty="0" err="1"/>
              <a:t>Restplus</a:t>
            </a:r>
            <a:r>
              <a:rPr lang="en-US" sz="1400" dirty="0"/>
              <a:t> framework which sits on top of Flask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5D1DAA0-7946-184B-A19B-1EEA111EB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106" y="2220238"/>
            <a:ext cx="403067" cy="40306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A07D5E9-ACE7-D34C-98C4-D14EF9E1A988}"/>
              </a:ext>
            </a:extLst>
          </p:cNvPr>
          <p:cNvSpPr/>
          <p:nvPr/>
        </p:nvSpPr>
        <p:spPr>
          <a:xfrm>
            <a:off x="6557452" y="2274347"/>
            <a:ext cx="2350781" cy="127236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816282-FB01-3742-AB73-7AA8D96F8E65}"/>
              </a:ext>
            </a:extLst>
          </p:cNvPr>
          <p:cNvSpPr/>
          <p:nvPr/>
        </p:nvSpPr>
        <p:spPr>
          <a:xfrm>
            <a:off x="7064561" y="2166400"/>
            <a:ext cx="1638460" cy="51674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Data ingest</a:t>
            </a:r>
          </a:p>
          <a:p>
            <a:r>
              <a:rPr lang="en-US" dirty="0"/>
              <a:t>API (client)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7CD329-A83B-314F-8C2C-3DA86E8C0A6E}"/>
              </a:ext>
            </a:extLst>
          </p:cNvPr>
          <p:cNvSpPr/>
          <p:nvPr/>
        </p:nvSpPr>
        <p:spPr>
          <a:xfrm>
            <a:off x="6748110" y="2826635"/>
            <a:ext cx="1992850" cy="60064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Based on Jersey Framework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883CABF-6AC9-A849-97F4-FCC7ED39DE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402"/>
          <a:stretch/>
        </p:blipFill>
        <p:spPr>
          <a:xfrm>
            <a:off x="8213508" y="2166399"/>
            <a:ext cx="394747" cy="51674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08A8888-0455-EE42-AFF0-093C80BA5A67}"/>
              </a:ext>
            </a:extLst>
          </p:cNvPr>
          <p:cNvSpPr/>
          <p:nvPr/>
        </p:nvSpPr>
        <p:spPr>
          <a:xfrm>
            <a:off x="6549329" y="458088"/>
            <a:ext cx="2350781" cy="12723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95230A-D852-2741-9893-49F2358000CF}"/>
              </a:ext>
            </a:extLst>
          </p:cNvPr>
          <p:cNvSpPr/>
          <p:nvPr/>
        </p:nvSpPr>
        <p:spPr>
          <a:xfrm>
            <a:off x="7056438" y="350141"/>
            <a:ext cx="1638460" cy="51674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Data ingest</a:t>
            </a:r>
          </a:p>
          <a:p>
            <a:r>
              <a:rPr lang="en-US" dirty="0"/>
              <a:t>UI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0EF8EA-989A-8A4E-A7E7-FB2D072C52C1}"/>
              </a:ext>
            </a:extLst>
          </p:cNvPr>
          <p:cNvSpPr/>
          <p:nvPr/>
        </p:nvSpPr>
        <p:spPr>
          <a:xfrm>
            <a:off x="6739987" y="1010376"/>
            <a:ext cx="1992850" cy="60064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Based on </a:t>
            </a:r>
            <a:r>
              <a:rPr lang="en-US" sz="1400" dirty="0" err="1"/>
              <a:t>Vaadin</a:t>
            </a:r>
            <a:r>
              <a:rPr lang="en-US" sz="1400" dirty="0"/>
              <a:t> Framework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8CD68B2-6FB7-FE4F-BCE4-2702ACEB37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402"/>
          <a:stretch/>
        </p:blipFill>
        <p:spPr>
          <a:xfrm>
            <a:off x="8205385" y="350140"/>
            <a:ext cx="394747" cy="51674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44434DA1-7FCE-264D-BAF9-473826C4C2FC}"/>
              </a:ext>
            </a:extLst>
          </p:cNvPr>
          <p:cNvSpPr/>
          <p:nvPr/>
        </p:nvSpPr>
        <p:spPr>
          <a:xfrm>
            <a:off x="456126" y="2274347"/>
            <a:ext cx="2350781" cy="127236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285A86B-89FF-ED48-8B07-B8C27316CC09}"/>
              </a:ext>
            </a:extLst>
          </p:cNvPr>
          <p:cNvSpPr/>
          <p:nvPr/>
        </p:nvSpPr>
        <p:spPr>
          <a:xfrm>
            <a:off x="608845" y="2166400"/>
            <a:ext cx="1992850" cy="51674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Neo4j REST API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F7B8BC-B783-EA47-BA45-CEDCA1E6EC23}"/>
              </a:ext>
            </a:extLst>
          </p:cNvPr>
          <p:cNvSpPr/>
          <p:nvPr/>
        </p:nvSpPr>
        <p:spPr>
          <a:xfrm>
            <a:off x="589654" y="2826901"/>
            <a:ext cx="1992850" cy="51674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neo4j REST client</a:t>
            </a:r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F71D7BD2-E493-B74D-9F3E-46369213E389}"/>
              </a:ext>
            </a:extLst>
          </p:cNvPr>
          <p:cNvSpPr/>
          <p:nvPr/>
        </p:nvSpPr>
        <p:spPr>
          <a:xfrm>
            <a:off x="1422305" y="1730452"/>
            <a:ext cx="484632" cy="312624"/>
          </a:xfrm>
          <a:prstGeom prst="downArrow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C863B326-3B12-1F4F-9425-B50BF0328D0E}"/>
              </a:ext>
            </a:extLst>
          </p:cNvPr>
          <p:cNvSpPr/>
          <p:nvPr/>
        </p:nvSpPr>
        <p:spPr>
          <a:xfrm rot="5400000">
            <a:off x="3059113" y="813682"/>
            <a:ext cx="484632" cy="501459"/>
          </a:xfrm>
          <a:prstGeom prst="downArrow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0830B3A6-9663-A94C-83C5-90CBE5ED836A}"/>
              </a:ext>
            </a:extLst>
          </p:cNvPr>
          <p:cNvSpPr/>
          <p:nvPr/>
        </p:nvSpPr>
        <p:spPr>
          <a:xfrm rot="10800000">
            <a:off x="4468761" y="1853775"/>
            <a:ext cx="484632" cy="312624"/>
          </a:xfrm>
          <a:prstGeom prst="downArrow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70BE7E62-61D9-DD47-AB01-ED40EAA66499}"/>
              </a:ext>
            </a:extLst>
          </p:cNvPr>
          <p:cNvSpPr/>
          <p:nvPr/>
        </p:nvSpPr>
        <p:spPr>
          <a:xfrm rot="5400000">
            <a:off x="6052353" y="2511662"/>
            <a:ext cx="484632" cy="501459"/>
          </a:xfrm>
          <a:prstGeom prst="downArrow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01973411-B3D8-644B-B250-494FB580BAEF}"/>
              </a:ext>
            </a:extLst>
          </p:cNvPr>
          <p:cNvSpPr/>
          <p:nvPr/>
        </p:nvSpPr>
        <p:spPr>
          <a:xfrm>
            <a:off x="7502219" y="1735846"/>
            <a:ext cx="484632" cy="312624"/>
          </a:xfrm>
          <a:prstGeom prst="downArrow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9AF646E-1D19-A64A-A45C-4BE205248578}"/>
              </a:ext>
            </a:extLst>
          </p:cNvPr>
          <p:cNvSpPr/>
          <p:nvPr/>
        </p:nvSpPr>
        <p:spPr>
          <a:xfrm>
            <a:off x="3552158" y="4130620"/>
            <a:ext cx="2350781" cy="12723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14CFDB0-74F7-D146-8FA1-AF3ABF7051E1}"/>
              </a:ext>
            </a:extLst>
          </p:cNvPr>
          <p:cNvSpPr/>
          <p:nvPr/>
        </p:nvSpPr>
        <p:spPr>
          <a:xfrm>
            <a:off x="4059267" y="4022673"/>
            <a:ext cx="1638460" cy="51674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Data ingest</a:t>
            </a:r>
          </a:p>
          <a:p>
            <a:r>
              <a:rPr lang="en-US" dirty="0"/>
              <a:t>Swagger UI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9E7DAD9-1749-1B4A-B4B8-057B942DA174}"/>
              </a:ext>
            </a:extLst>
          </p:cNvPr>
          <p:cNvSpPr/>
          <p:nvPr/>
        </p:nvSpPr>
        <p:spPr>
          <a:xfrm>
            <a:off x="3742816" y="4682908"/>
            <a:ext cx="1992850" cy="60064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Based on </a:t>
            </a:r>
            <a:r>
              <a:rPr lang="en-US" sz="1400" dirty="0" err="1"/>
              <a:t>Restplus</a:t>
            </a:r>
            <a:r>
              <a:rPr lang="en-US" sz="1400" dirty="0"/>
              <a:t> framework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C9CF555-3B32-A941-BF5A-0AF202EE1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577" y="4076511"/>
            <a:ext cx="403067" cy="403067"/>
          </a:xfrm>
          <a:prstGeom prst="rect">
            <a:avLst/>
          </a:prstGeom>
        </p:spPr>
      </p:pic>
      <p:sp>
        <p:nvSpPr>
          <p:cNvPr id="53" name="Down Arrow 52">
            <a:extLst>
              <a:ext uri="{FF2B5EF4-FFF2-40B4-BE49-F238E27FC236}">
                <a16:creationId xmlns:a16="http://schemas.microsoft.com/office/drawing/2014/main" id="{C43F51BD-6170-C34C-80F0-A52FEA7C9A5D}"/>
              </a:ext>
            </a:extLst>
          </p:cNvPr>
          <p:cNvSpPr/>
          <p:nvPr/>
        </p:nvSpPr>
        <p:spPr>
          <a:xfrm rot="10800000">
            <a:off x="4496925" y="3700994"/>
            <a:ext cx="484632" cy="312624"/>
          </a:xfrm>
          <a:prstGeom prst="downArrow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948B218-F646-EF45-88FC-D5EEDE26F9DD}"/>
              </a:ext>
            </a:extLst>
          </p:cNvPr>
          <p:cNvSpPr/>
          <p:nvPr/>
        </p:nvSpPr>
        <p:spPr>
          <a:xfrm>
            <a:off x="9568587" y="189697"/>
            <a:ext cx="2350781" cy="1272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96B85E8-AD1D-1B4E-BD5D-949B3464F9B3}"/>
              </a:ext>
            </a:extLst>
          </p:cNvPr>
          <p:cNvSpPr/>
          <p:nvPr/>
        </p:nvSpPr>
        <p:spPr>
          <a:xfrm>
            <a:off x="9759245" y="81750"/>
            <a:ext cx="1954911" cy="51674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Authorisation</a:t>
            </a:r>
            <a:r>
              <a:rPr lang="en-US" dirty="0"/>
              <a:t> server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23FA144-FDB4-8E4F-A3F7-03DDEF34112F}"/>
              </a:ext>
            </a:extLst>
          </p:cNvPr>
          <p:cNvSpPr/>
          <p:nvPr/>
        </p:nvSpPr>
        <p:spPr>
          <a:xfrm>
            <a:off x="9759245" y="741985"/>
            <a:ext cx="1992850" cy="51674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Sits on top of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VFB neo4j client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41CB085F-0726-CF42-AE31-18F0FFE716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06" t="14556" r="30043" b="13744"/>
          <a:stretch/>
        </p:blipFill>
        <p:spPr>
          <a:xfrm>
            <a:off x="11235580" y="93721"/>
            <a:ext cx="440625" cy="44493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AE848C0-0FDD-204B-934A-EC2528B11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0112" y="4701790"/>
            <a:ext cx="1209666" cy="1209666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F1046CE-F035-314A-BAF0-A0CFF667742F}"/>
              </a:ext>
            </a:extLst>
          </p:cNvPr>
          <p:cNvSpPr/>
          <p:nvPr/>
        </p:nvSpPr>
        <p:spPr>
          <a:xfrm>
            <a:off x="1945730" y="5605332"/>
            <a:ext cx="1258715" cy="9144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64F71D-C2F6-484A-A907-A65DDC5ADA16}"/>
              </a:ext>
            </a:extLst>
          </p:cNvPr>
          <p:cNvSpPr/>
          <p:nvPr/>
        </p:nvSpPr>
        <p:spPr>
          <a:xfrm>
            <a:off x="2037591" y="5361528"/>
            <a:ext cx="1046943" cy="51674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Neo4j UI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68101C-59E1-FF4A-B052-E9F12F234106}"/>
              </a:ext>
            </a:extLst>
          </p:cNvPr>
          <p:cNvSpPr txBox="1"/>
          <p:nvPr/>
        </p:nvSpPr>
        <p:spPr>
          <a:xfrm>
            <a:off x="10466206" y="587827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F85725E-8E8F-3D4C-B96A-8A1E397517BC}"/>
              </a:ext>
            </a:extLst>
          </p:cNvPr>
          <p:cNvCxnSpPr>
            <a:cxnSpLocks/>
            <a:stCxn id="59" idx="1"/>
          </p:cNvCxnSpPr>
          <p:nvPr/>
        </p:nvCxnSpPr>
        <p:spPr>
          <a:xfrm flipH="1" flipV="1">
            <a:off x="9099800" y="1737111"/>
            <a:ext cx="1070312" cy="3569512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C40F5C9-96DB-D140-B9E1-3C39C3AAEBBB}"/>
              </a:ext>
            </a:extLst>
          </p:cNvPr>
          <p:cNvCxnSpPr>
            <a:cxnSpLocks/>
            <a:stCxn id="59" idx="1"/>
          </p:cNvCxnSpPr>
          <p:nvPr/>
        </p:nvCxnSpPr>
        <p:spPr>
          <a:xfrm flipH="1" flipV="1">
            <a:off x="6259139" y="4991573"/>
            <a:ext cx="3910973" cy="31505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5C758E3-0BA4-484C-B054-A20E99565F2F}"/>
              </a:ext>
            </a:extLst>
          </p:cNvPr>
          <p:cNvCxnSpPr>
            <a:cxnSpLocks/>
            <a:stCxn id="59" idx="1"/>
          </p:cNvCxnSpPr>
          <p:nvPr/>
        </p:nvCxnSpPr>
        <p:spPr>
          <a:xfrm flipH="1" flipV="1">
            <a:off x="6147958" y="3717317"/>
            <a:ext cx="4022154" cy="1589306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9F3B3FE-80B3-B042-980E-1C1E0F76F4A0}"/>
              </a:ext>
            </a:extLst>
          </p:cNvPr>
          <p:cNvCxnSpPr>
            <a:cxnSpLocks/>
            <a:stCxn id="59" idx="1"/>
            <a:endCxn id="60" idx="3"/>
          </p:cNvCxnSpPr>
          <p:nvPr/>
        </p:nvCxnSpPr>
        <p:spPr>
          <a:xfrm flipH="1">
            <a:off x="3204445" y="5306623"/>
            <a:ext cx="6965667" cy="755909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E2710826-44C2-0B46-B262-6CE1C42CB452}"/>
              </a:ext>
            </a:extLst>
          </p:cNvPr>
          <p:cNvSpPr/>
          <p:nvPr/>
        </p:nvSpPr>
        <p:spPr>
          <a:xfrm>
            <a:off x="10228333" y="1611021"/>
            <a:ext cx="1893536" cy="2758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F6F1E94-458B-8A49-BFAF-E7EB8DBD530A}"/>
              </a:ext>
            </a:extLst>
          </p:cNvPr>
          <p:cNvSpPr/>
          <p:nvPr/>
        </p:nvSpPr>
        <p:spPr>
          <a:xfrm>
            <a:off x="2088109" y="5965489"/>
            <a:ext cx="996425" cy="4344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Sits on bolt</a:t>
            </a:r>
          </a:p>
        </p:txBody>
      </p:sp>
      <p:sp>
        <p:nvSpPr>
          <p:cNvPr id="78" name="Down Arrow 77">
            <a:extLst>
              <a:ext uri="{FF2B5EF4-FFF2-40B4-BE49-F238E27FC236}">
                <a16:creationId xmlns:a16="http://schemas.microsoft.com/office/drawing/2014/main" id="{651EDBD5-B643-3B43-B1E8-36FF53750BF1}"/>
              </a:ext>
            </a:extLst>
          </p:cNvPr>
          <p:cNvSpPr/>
          <p:nvPr/>
        </p:nvSpPr>
        <p:spPr>
          <a:xfrm>
            <a:off x="538328" y="3544682"/>
            <a:ext cx="484632" cy="312624"/>
          </a:xfrm>
          <a:prstGeom prst="downArrow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Bent Up Arrow 79">
            <a:extLst>
              <a:ext uri="{FF2B5EF4-FFF2-40B4-BE49-F238E27FC236}">
                <a16:creationId xmlns:a16="http://schemas.microsoft.com/office/drawing/2014/main" id="{94A5AEB1-85B1-AB43-AF09-C406FCE4D436}"/>
              </a:ext>
            </a:extLst>
          </p:cNvPr>
          <p:cNvSpPr/>
          <p:nvPr/>
        </p:nvSpPr>
        <p:spPr>
          <a:xfrm rot="16200000">
            <a:off x="1732064" y="4564538"/>
            <a:ext cx="850392" cy="731520"/>
          </a:xfrm>
          <a:prstGeom prst="bentUpArrow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A85C1DB-0CB2-B24E-949B-F95A14376C3B}"/>
              </a:ext>
            </a:extLst>
          </p:cNvPr>
          <p:cNvCxnSpPr>
            <a:cxnSpLocks/>
            <a:stCxn id="30" idx="3"/>
            <a:endCxn id="54" idx="1"/>
          </p:cNvCxnSpPr>
          <p:nvPr/>
        </p:nvCxnSpPr>
        <p:spPr>
          <a:xfrm flipV="1">
            <a:off x="8900110" y="825879"/>
            <a:ext cx="668477" cy="268391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9704A7F-C524-D249-9AEC-3486E0938392}"/>
              </a:ext>
            </a:extLst>
          </p:cNvPr>
          <p:cNvSpPr/>
          <p:nvPr/>
        </p:nvSpPr>
        <p:spPr>
          <a:xfrm>
            <a:off x="10390448" y="1756659"/>
            <a:ext cx="1584257" cy="5099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Internal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09808ED-BD19-784D-BFFB-80DD498A6EE8}"/>
              </a:ext>
            </a:extLst>
          </p:cNvPr>
          <p:cNvSpPr/>
          <p:nvPr/>
        </p:nvSpPr>
        <p:spPr>
          <a:xfrm>
            <a:off x="10390448" y="2380242"/>
            <a:ext cx="1584257" cy="50998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UI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FE169E2-F830-CB47-A247-C53FF451AF27}"/>
              </a:ext>
            </a:extLst>
          </p:cNvPr>
          <p:cNvSpPr/>
          <p:nvPr/>
        </p:nvSpPr>
        <p:spPr>
          <a:xfrm>
            <a:off x="10390448" y="3007921"/>
            <a:ext cx="1571145" cy="509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94" name="Down Arrow 93">
            <a:extLst>
              <a:ext uri="{FF2B5EF4-FFF2-40B4-BE49-F238E27FC236}">
                <a16:creationId xmlns:a16="http://schemas.microsoft.com/office/drawing/2014/main" id="{5ABDC52C-FE61-8440-B2AA-370BDACAFBBC}"/>
              </a:ext>
            </a:extLst>
          </p:cNvPr>
          <p:cNvSpPr/>
          <p:nvPr/>
        </p:nvSpPr>
        <p:spPr>
          <a:xfrm rot="5400000">
            <a:off x="10856343" y="3157629"/>
            <a:ext cx="552788" cy="1584257"/>
          </a:xfrm>
          <a:prstGeom prst="downArrow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Depends on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B318910-1459-924E-BC7A-92C4EC92AD0B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2841774" y="1756659"/>
            <a:ext cx="693913" cy="115387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16CBAAE-B444-4746-9DBB-0FA92428CF7C}"/>
              </a:ext>
            </a:extLst>
          </p:cNvPr>
          <p:cNvCxnSpPr>
            <a:cxnSpLocks/>
            <a:stCxn id="21" idx="1"/>
            <a:endCxn id="38" idx="3"/>
          </p:cNvCxnSpPr>
          <p:nvPr/>
        </p:nvCxnSpPr>
        <p:spPr>
          <a:xfrm flipH="1">
            <a:off x="2806907" y="2910529"/>
            <a:ext cx="728780" cy="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806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170EE-8B4E-CD49-9BC0-30BCDC215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37FFD-D141-4343-B2B1-8851BCFB9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Basic, non-functional components are in place and </a:t>
            </a:r>
            <a:r>
              <a:rPr lang="en-US" dirty="0" err="1"/>
              <a:t>dockerised</a:t>
            </a:r>
            <a:endParaRPr lang="en-US" dirty="0"/>
          </a:p>
          <a:p>
            <a:r>
              <a:rPr lang="en-US" dirty="0"/>
              <a:t>Currently, only I can run (some hardcoded paths in setup, which makes it easier for me to develop)</a:t>
            </a:r>
          </a:p>
          <a:p>
            <a:r>
              <a:rPr lang="en-US" dirty="0" err="1"/>
              <a:t>ToDo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API spec is not fully covered – right now only some random methods exist (probably quite ok coverage)</a:t>
            </a:r>
          </a:p>
          <a:p>
            <a:pPr lvl="1"/>
            <a:r>
              <a:rPr lang="en-US" dirty="0"/>
              <a:t>The authorization token needs to be verified by the Data Ingest-API</a:t>
            </a:r>
          </a:p>
        </p:txBody>
      </p:sp>
    </p:spTree>
    <p:extLst>
      <p:ext uri="{BB962C8B-B14F-4D97-AF65-F5344CB8AC3E}">
        <p14:creationId xmlns:p14="http://schemas.microsoft.com/office/powerpoint/2010/main" val="63700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EA68-3325-3D41-B6ED-218C2C278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KB roundtrip tester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9094D0-CE5F-5A4D-B99C-EDB244C9F9E0}"/>
              </a:ext>
            </a:extLst>
          </p:cNvPr>
          <p:cNvGrpSpPr/>
          <p:nvPr/>
        </p:nvGrpSpPr>
        <p:grpSpPr>
          <a:xfrm>
            <a:off x="3853541" y="1959637"/>
            <a:ext cx="1457193" cy="1436225"/>
            <a:chOff x="7426188" y="4065104"/>
            <a:chExt cx="2733791" cy="2657224"/>
          </a:xfrm>
        </p:grpSpPr>
        <p:sp>
          <p:nvSpPr>
            <p:cNvPr id="6" name="Can 5">
              <a:extLst>
                <a:ext uri="{FF2B5EF4-FFF2-40B4-BE49-F238E27FC236}">
                  <a16:creationId xmlns:a16="http://schemas.microsoft.com/office/drawing/2014/main" id="{3F2E6581-BDDA-AC40-A55F-205DC177604A}"/>
                </a:ext>
              </a:extLst>
            </p:cNvPr>
            <p:cNvSpPr/>
            <p:nvPr/>
          </p:nvSpPr>
          <p:spPr>
            <a:xfrm>
              <a:off x="7426188" y="4065104"/>
              <a:ext cx="2733791" cy="2657224"/>
            </a:xfrm>
            <a:prstGeom prst="can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689A74-CB19-BF42-84DE-98EBB7A3E176}"/>
                </a:ext>
              </a:extLst>
            </p:cNvPr>
            <p:cNvSpPr txBox="1"/>
            <p:nvPr/>
          </p:nvSpPr>
          <p:spPr>
            <a:xfrm>
              <a:off x="7752522" y="4833573"/>
              <a:ext cx="887766" cy="569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26C223-19BA-1541-BCC3-25B22475A619}"/>
                </a:ext>
              </a:extLst>
            </p:cNvPr>
            <p:cNvSpPr txBox="1"/>
            <p:nvPr/>
          </p:nvSpPr>
          <p:spPr>
            <a:xfrm>
              <a:off x="7443812" y="4958459"/>
              <a:ext cx="2716167" cy="683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KB (</a:t>
              </a:r>
              <a:r>
                <a:rPr lang="en-US" dirty="0" err="1"/>
                <a:t>VFB.org</a:t>
              </a:r>
              <a:r>
                <a:rPr lang="en-US" dirty="0"/>
                <a:t>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D0E149B-CFE2-064E-B7C4-910A3A813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472" y="2841864"/>
            <a:ext cx="923330" cy="3693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0F3165-7BD8-E54D-A83A-51EED3993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484" y="2082575"/>
            <a:ext cx="527050" cy="8445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9CE80C-430C-4640-9613-478EBFD623D6}"/>
              </a:ext>
            </a:extLst>
          </p:cNvPr>
          <p:cNvSpPr txBox="1"/>
          <p:nvPr/>
        </p:nvSpPr>
        <p:spPr>
          <a:xfrm>
            <a:off x="7607620" y="3026530"/>
            <a:ext cx="124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kb.owl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7B68E0-1F2D-A14E-83D7-531AFFD04D1B}"/>
              </a:ext>
            </a:extLst>
          </p:cNvPr>
          <p:cNvCxnSpPr>
            <a:cxnSpLocks/>
            <a:stCxn id="6" idx="4"/>
          </p:cNvCxnSpPr>
          <p:nvPr/>
        </p:nvCxnSpPr>
        <p:spPr>
          <a:xfrm flipV="1">
            <a:off x="5310734" y="2677749"/>
            <a:ext cx="22968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1A3390A-1F3B-8440-A864-AC0BD9A38E8D}"/>
              </a:ext>
            </a:extLst>
          </p:cNvPr>
          <p:cNvGrpSpPr/>
          <p:nvPr/>
        </p:nvGrpSpPr>
        <p:grpSpPr>
          <a:xfrm>
            <a:off x="3862935" y="4199082"/>
            <a:ext cx="1595663" cy="1436225"/>
            <a:chOff x="7426188" y="4065104"/>
            <a:chExt cx="2993570" cy="2657224"/>
          </a:xfrm>
        </p:grpSpPr>
        <p:sp>
          <p:nvSpPr>
            <p:cNvPr id="18" name="Can 17">
              <a:extLst>
                <a:ext uri="{FF2B5EF4-FFF2-40B4-BE49-F238E27FC236}">
                  <a16:creationId xmlns:a16="http://schemas.microsoft.com/office/drawing/2014/main" id="{76EBD2A1-61DB-DB44-8E03-CD31EFF24DD9}"/>
                </a:ext>
              </a:extLst>
            </p:cNvPr>
            <p:cNvSpPr/>
            <p:nvPr/>
          </p:nvSpPr>
          <p:spPr>
            <a:xfrm>
              <a:off x="7426188" y="4065104"/>
              <a:ext cx="2733791" cy="2657224"/>
            </a:xfrm>
            <a:prstGeom prst="can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40BD73-8666-BC4F-AA98-79DB3B38BBFF}"/>
                </a:ext>
              </a:extLst>
            </p:cNvPr>
            <p:cNvSpPr txBox="1"/>
            <p:nvPr/>
          </p:nvSpPr>
          <p:spPr>
            <a:xfrm>
              <a:off x="7752522" y="4833573"/>
              <a:ext cx="887766" cy="569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endParaRPr 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97AC4B-902F-B54C-BB96-E409E6F2D9C4}"/>
                </a:ext>
              </a:extLst>
            </p:cNvPr>
            <p:cNvSpPr txBox="1"/>
            <p:nvPr/>
          </p:nvSpPr>
          <p:spPr>
            <a:xfrm>
              <a:off x="7443812" y="4958459"/>
              <a:ext cx="2975946" cy="683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Local Instance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2B10DDFF-ECBC-D24A-A330-F87656F47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881" y="5152905"/>
            <a:ext cx="923330" cy="36933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973864B-5D25-A143-8EFA-405DD55D7E5C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458598" y="3211196"/>
            <a:ext cx="2149022" cy="1128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0F73228F-E092-CB49-B65D-C752F6535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131" y="3700632"/>
            <a:ext cx="527050" cy="8445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862A75-486A-C54E-93C7-423733DC3E8F}"/>
              </a:ext>
            </a:extLst>
          </p:cNvPr>
          <p:cNvSpPr txBox="1"/>
          <p:nvPr/>
        </p:nvSpPr>
        <p:spPr>
          <a:xfrm>
            <a:off x="7622267" y="4644587"/>
            <a:ext cx="124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kb2.owl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53D1C10-9709-5141-AAA7-A54F1859ED4D}"/>
              </a:ext>
            </a:extLst>
          </p:cNvPr>
          <p:cNvCxnSpPr>
            <a:cxnSpLocks/>
          </p:cNvCxnSpPr>
          <p:nvPr/>
        </p:nvCxnSpPr>
        <p:spPr>
          <a:xfrm flipV="1">
            <a:off x="5473245" y="4524483"/>
            <a:ext cx="2149022" cy="151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63D0F45-3F8A-6A40-8589-4BE68D3044E2}"/>
              </a:ext>
            </a:extLst>
          </p:cNvPr>
          <p:cNvCxnSpPr>
            <a:cxnSpLocks/>
          </p:cNvCxnSpPr>
          <p:nvPr/>
        </p:nvCxnSpPr>
        <p:spPr>
          <a:xfrm>
            <a:off x="8417661" y="2615444"/>
            <a:ext cx="821324" cy="7007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0F73FB0F-E60A-7E49-979F-EBDAF3D05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842" y="2909025"/>
            <a:ext cx="527050" cy="8445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061987D-E5D9-4141-A19B-E42A7075BCE5}"/>
              </a:ext>
            </a:extLst>
          </p:cNvPr>
          <p:cNvSpPr txBox="1"/>
          <p:nvPr/>
        </p:nvSpPr>
        <p:spPr>
          <a:xfrm>
            <a:off x="10723978" y="3852980"/>
            <a:ext cx="124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kb_diff.txt</a:t>
            </a:r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F06C086-556B-694E-A9FD-1AB7E39731C3}"/>
              </a:ext>
            </a:extLst>
          </p:cNvPr>
          <p:cNvCxnSpPr>
            <a:cxnSpLocks/>
          </p:cNvCxnSpPr>
          <p:nvPr/>
        </p:nvCxnSpPr>
        <p:spPr>
          <a:xfrm flipV="1">
            <a:off x="8596306" y="3664976"/>
            <a:ext cx="642679" cy="859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B8270972-024F-5F47-854C-A463C9DB62CD}"/>
              </a:ext>
            </a:extLst>
          </p:cNvPr>
          <p:cNvSpPr/>
          <p:nvPr/>
        </p:nvSpPr>
        <p:spPr>
          <a:xfrm>
            <a:off x="9331327" y="3316196"/>
            <a:ext cx="1078460" cy="4334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ROBOT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D6DCC53-C21E-584F-BA50-7B834254619F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409787" y="3532928"/>
            <a:ext cx="3141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F61BD53-29D4-D643-84B9-787DB9666FA8}"/>
              </a:ext>
            </a:extLst>
          </p:cNvPr>
          <p:cNvCxnSpPr>
            <a:cxnSpLocks/>
          </p:cNvCxnSpPr>
          <p:nvPr/>
        </p:nvCxnSpPr>
        <p:spPr>
          <a:xfrm flipH="1">
            <a:off x="2198915" y="2811826"/>
            <a:ext cx="16546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B63E0B4-14DD-BF45-860C-C9B8B766455D}"/>
              </a:ext>
            </a:extLst>
          </p:cNvPr>
          <p:cNvSpPr/>
          <p:nvPr/>
        </p:nvSpPr>
        <p:spPr>
          <a:xfrm>
            <a:off x="6008914" y="2442494"/>
            <a:ext cx="872354" cy="466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829F2AE-6F11-1D4F-80C3-52E182D2955D}"/>
              </a:ext>
            </a:extLst>
          </p:cNvPr>
          <p:cNvSpPr/>
          <p:nvPr/>
        </p:nvSpPr>
        <p:spPr>
          <a:xfrm>
            <a:off x="6080631" y="3560531"/>
            <a:ext cx="872354" cy="466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0507B27-7936-D04A-BB2A-C50B907D5A85}"/>
              </a:ext>
            </a:extLst>
          </p:cNvPr>
          <p:cNvSpPr/>
          <p:nvPr/>
        </p:nvSpPr>
        <p:spPr>
          <a:xfrm>
            <a:off x="6099382" y="4298800"/>
            <a:ext cx="872354" cy="466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DC4BAF43-9A6A-0447-9202-E6DEB31DFA2D}"/>
              </a:ext>
            </a:extLst>
          </p:cNvPr>
          <p:cNvSpPr/>
          <p:nvPr/>
        </p:nvSpPr>
        <p:spPr>
          <a:xfrm>
            <a:off x="2585561" y="2578563"/>
            <a:ext cx="872354" cy="466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</a:t>
            </a:r>
          </a:p>
        </p:txBody>
      </p:sp>
      <p:sp>
        <p:nvSpPr>
          <p:cNvPr id="53" name="Can 52">
            <a:extLst>
              <a:ext uri="{FF2B5EF4-FFF2-40B4-BE49-F238E27FC236}">
                <a16:creationId xmlns:a16="http://schemas.microsoft.com/office/drawing/2014/main" id="{C05CCB2A-B504-B643-88B8-3E93C67353E4}"/>
              </a:ext>
            </a:extLst>
          </p:cNvPr>
          <p:cNvSpPr/>
          <p:nvPr/>
        </p:nvSpPr>
        <p:spPr>
          <a:xfrm>
            <a:off x="2515718" y="3289202"/>
            <a:ext cx="1048091" cy="10376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49C5094-91B8-1E4A-82CA-08ABC1CA248F}"/>
              </a:ext>
            </a:extLst>
          </p:cNvPr>
          <p:cNvSpPr/>
          <p:nvPr/>
        </p:nvSpPr>
        <p:spPr>
          <a:xfrm>
            <a:off x="2583098" y="3606360"/>
            <a:ext cx="566057" cy="39033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46CF609-DA75-1E42-8D9E-7D0CDDDED61F}"/>
              </a:ext>
            </a:extLst>
          </p:cNvPr>
          <p:cNvSpPr/>
          <p:nvPr/>
        </p:nvSpPr>
        <p:spPr>
          <a:xfrm>
            <a:off x="3058381" y="3939533"/>
            <a:ext cx="480400" cy="33127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FFBDE31-BE27-0147-9F5A-F1BC36434FC5}"/>
              </a:ext>
            </a:extLst>
          </p:cNvPr>
          <p:cNvCxnSpPr>
            <a:cxnSpLocks/>
            <a:stCxn id="54" idx="0"/>
            <a:endCxn id="52" idx="2"/>
          </p:cNvCxnSpPr>
          <p:nvPr/>
        </p:nvCxnSpPr>
        <p:spPr>
          <a:xfrm flipV="1">
            <a:off x="2866127" y="3045089"/>
            <a:ext cx="155611" cy="5612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BE733D56-4560-A043-A1A4-9FE166445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48" y="2174277"/>
            <a:ext cx="952500" cy="9525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78F7991-6925-274E-B873-54898C45FB3F}"/>
              </a:ext>
            </a:extLst>
          </p:cNvPr>
          <p:cNvSpPr txBox="1"/>
          <p:nvPr/>
        </p:nvSpPr>
        <p:spPr>
          <a:xfrm>
            <a:off x="664029" y="3126777"/>
            <a:ext cx="191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q1_remote.json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0C2252E-64C0-2944-A981-26EE39906C95}"/>
              </a:ext>
            </a:extLst>
          </p:cNvPr>
          <p:cNvCxnSpPr>
            <a:cxnSpLocks/>
          </p:cNvCxnSpPr>
          <p:nvPr/>
        </p:nvCxnSpPr>
        <p:spPr>
          <a:xfrm flipH="1">
            <a:off x="2198915" y="4875074"/>
            <a:ext cx="16546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63CAB8E0-352E-9A4D-B791-E3749F92B42F}"/>
              </a:ext>
            </a:extLst>
          </p:cNvPr>
          <p:cNvSpPr/>
          <p:nvPr/>
        </p:nvSpPr>
        <p:spPr>
          <a:xfrm>
            <a:off x="2585561" y="4641811"/>
            <a:ext cx="872354" cy="466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D74E08C3-1424-1444-BE05-86E1F2D8A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48" y="4237525"/>
            <a:ext cx="952500" cy="9525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0E3AFDBD-6C68-B043-B7E3-E2736C3259EC}"/>
              </a:ext>
            </a:extLst>
          </p:cNvPr>
          <p:cNvSpPr txBox="1"/>
          <p:nvPr/>
        </p:nvSpPr>
        <p:spPr>
          <a:xfrm>
            <a:off x="881746" y="5190025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q1_local.json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59A3E8A-D723-D444-B3D0-5C9C34EC9591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2665995" y="3939533"/>
            <a:ext cx="59807" cy="7017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01E96CA2-7DCD-0848-9059-972A16923C73}"/>
              </a:ext>
            </a:extLst>
          </p:cNvPr>
          <p:cNvCxnSpPr>
            <a:stCxn id="67" idx="1"/>
            <a:endCxn id="61" idx="1"/>
          </p:cNvCxnSpPr>
          <p:nvPr/>
        </p:nvCxnSpPr>
        <p:spPr>
          <a:xfrm rot="10800000">
            <a:off x="1276348" y="2650527"/>
            <a:ext cx="12700" cy="2063248"/>
          </a:xfrm>
          <a:prstGeom prst="curvedConnector3">
            <a:avLst>
              <a:gd name="adj1" fmla="val 6685717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9BA466A7-A454-0E43-B2A1-039E5CCC0D1C}"/>
              </a:ext>
            </a:extLst>
          </p:cNvPr>
          <p:cNvSpPr/>
          <p:nvPr/>
        </p:nvSpPr>
        <p:spPr>
          <a:xfrm>
            <a:off x="69934" y="3700515"/>
            <a:ext cx="872354" cy="466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</a:t>
            </a:r>
          </a:p>
        </p:txBody>
      </p:sp>
      <p:sp>
        <p:nvSpPr>
          <p:cNvPr id="76" name="Dodecagon 75">
            <a:extLst>
              <a:ext uri="{FF2B5EF4-FFF2-40B4-BE49-F238E27FC236}">
                <a16:creationId xmlns:a16="http://schemas.microsoft.com/office/drawing/2014/main" id="{1F0E1C9C-795A-6B44-B4B3-3205DA2B2C96}"/>
              </a:ext>
            </a:extLst>
          </p:cNvPr>
          <p:cNvSpPr/>
          <p:nvPr/>
        </p:nvSpPr>
        <p:spPr>
          <a:xfrm>
            <a:off x="7029132" y="2199498"/>
            <a:ext cx="413657" cy="405352"/>
          </a:xfrm>
          <a:prstGeom prst="dodec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7" name="Dodecagon 76">
            <a:extLst>
              <a:ext uri="{FF2B5EF4-FFF2-40B4-BE49-F238E27FC236}">
                <a16:creationId xmlns:a16="http://schemas.microsoft.com/office/drawing/2014/main" id="{88B515A0-F3B8-674A-826F-E5FE58533C20}"/>
              </a:ext>
            </a:extLst>
          </p:cNvPr>
          <p:cNvSpPr/>
          <p:nvPr/>
        </p:nvSpPr>
        <p:spPr>
          <a:xfrm>
            <a:off x="7136697" y="3477168"/>
            <a:ext cx="413657" cy="405352"/>
          </a:xfrm>
          <a:prstGeom prst="dodec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8" name="Dodecagon 77">
            <a:extLst>
              <a:ext uri="{FF2B5EF4-FFF2-40B4-BE49-F238E27FC236}">
                <a16:creationId xmlns:a16="http://schemas.microsoft.com/office/drawing/2014/main" id="{BE3E8BEE-7D55-5F4A-9F83-B44B8A0E09DB}"/>
              </a:ext>
            </a:extLst>
          </p:cNvPr>
          <p:cNvSpPr/>
          <p:nvPr/>
        </p:nvSpPr>
        <p:spPr>
          <a:xfrm>
            <a:off x="7070140" y="4614438"/>
            <a:ext cx="413657" cy="405352"/>
          </a:xfrm>
          <a:prstGeom prst="dodec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9" name="Dodecagon 78">
            <a:extLst>
              <a:ext uri="{FF2B5EF4-FFF2-40B4-BE49-F238E27FC236}">
                <a16:creationId xmlns:a16="http://schemas.microsoft.com/office/drawing/2014/main" id="{9730AB13-30A7-0449-83D3-685D4E3749FC}"/>
              </a:ext>
            </a:extLst>
          </p:cNvPr>
          <p:cNvSpPr/>
          <p:nvPr/>
        </p:nvSpPr>
        <p:spPr>
          <a:xfrm>
            <a:off x="9665186" y="2823854"/>
            <a:ext cx="413657" cy="405352"/>
          </a:xfrm>
          <a:prstGeom prst="dodec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80" name="Dodecagon 79">
            <a:extLst>
              <a:ext uri="{FF2B5EF4-FFF2-40B4-BE49-F238E27FC236}">
                <a16:creationId xmlns:a16="http://schemas.microsoft.com/office/drawing/2014/main" id="{9B1F990A-6398-E048-B656-D18D0F8D3BBE}"/>
              </a:ext>
            </a:extLst>
          </p:cNvPr>
          <p:cNvSpPr/>
          <p:nvPr/>
        </p:nvSpPr>
        <p:spPr>
          <a:xfrm>
            <a:off x="2795948" y="2046625"/>
            <a:ext cx="413657" cy="405352"/>
          </a:xfrm>
          <a:prstGeom prst="dodec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81" name="Dodecagon 80">
            <a:extLst>
              <a:ext uri="{FF2B5EF4-FFF2-40B4-BE49-F238E27FC236}">
                <a16:creationId xmlns:a16="http://schemas.microsoft.com/office/drawing/2014/main" id="{974EFCCE-FDF4-4248-AEB1-5AF9EDA96C49}"/>
              </a:ext>
            </a:extLst>
          </p:cNvPr>
          <p:cNvSpPr/>
          <p:nvPr/>
        </p:nvSpPr>
        <p:spPr>
          <a:xfrm>
            <a:off x="2726557" y="5249070"/>
            <a:ext cx="413657" cy="405352"/>
          </a:xfrm>
          <a:prstGeom prst="dodec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82" name="Dodecagon 81">
            <a:extLst>
              <a:ext uri="{FF2B5EF4-FFF2-40B4-BE49-F238E27FC236}">
                <a16:creationId xmlns:a16="http://schemas.microsoft.com/office/drawing/2014/main" id="{2822A330-FDF7-224B-A756-B17B3584FD55}"/>
              </a:ext>
            </a:extLst>
          </p:cNvPr>
          <p:cNvSpPr/>
          <p:nvPr/>
        </p:nvSpPr>
        <p:spPr>
          <a:xfrm>
            <a:off x="95060" y="4237525"/>
            <a:ext cx="413657" cy="405352"/>
          </a:xfrm>
          <a:prstGeom prst="dodec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559F549-6106-5445-B5F9-50DFC7D07821}"/>
              </a:ext>
            </a:extLst>
          </p:cNvPr>
          <p:cNvSpPr txBox="1"/>
          <p:nvPr/>
        </p:nvSpPr>
        <p:spPr>
          <a:xfrm>
            <a:off x="6411687" y="60358"/>
            <a:ext cx="5649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Kb.owl</a:t>
            </a:r>
            <a:r>
              <a:rPr lang="en-US" dirty="0"/>
              <a:t> is generated from KB2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Kb.owl</a:t>
            </a:r>
            <a:r>
              <a:rPr lang="en-US" dirty="0"/>
              <a:t> is imported into a fresh local neo instance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Kb2.owl is generated from the fresh neo instance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Kb.owl</a:t>
            </a:r>
            <a:r>
              <a:rPr lang="en-US" dirty="0"/>
              <a:t> and Kb2.owl are compared using ROBOT. Should be the same – if there is a mistake, its likely due to the importer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27AE660-5042-264C-8DE2-694D2E3E5888}"/>
              </a:ext>
            </a:extLst>
          </p:cNvPr>
          <p:cNvSpPr txBox="1"/>
          <p:nvPr/>
        </p:nvSpPr>
        <p:spPr>
          <a:xfrm>
            <a:off x="6403068" y="5293003"/>
            <a:ext cx="56496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A test query (from a repository of test queries) is send to the KB (REST API), results kept as JSON</a:t>
            </a:r>
          </a:p>
          <a:p>
            <a:r>
              <a:rPr lang="en-US" dirty="0"/>
              <a:t>6. The same query is send to the local instance</a:t>
            </a:r>
          </a:p>
          <a:p>
            <a:r>
              <a:rPr lang="en-US" dirty="0"/>
              <a:t>7. The results are compared. If the results are not the same, something is wrong with the exporter.</a:t>
            </a:r>
          </a:p>
        </p:txBody>
      </p:sp>
    </p:spTree>
    <p:extLst>
      <p:ext uri="{BB962C8B-B14F-4D97-AF65-F5344CB8AC3E}">
        <p14:creationId xmlns:p14="http://schemas.microsoft.com/office/powerpoint/2010/main" val="267303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31497</TotalTime>
  <Words>510</Words>
  <Application>Microsoft Macintosh PowerPoint</Application>
  <PresentationFormat>Widescreen</PresentationFormat>
  <Paragraphs>108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State</vt:lpstr>
      <vt:lpstr>KB roundtrip tester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VFB Pipeline</dc:title>
  <dc:creator>Microsoft Office User</dc:creator>
  <cp:lastModifiedBy>Nicolas Matentzoglu</cp:lastModifiedBy>
  <cp:revision>115</cp:revision>
  <cp:lastPrinted>2018-10-18T11:24:58Z</cp:lastPrinted>
  <dcterms:created xsi:type="dcterms:W3CDTF">2018-01-19T09:57:49Z</dcterms:created>
  <dcterms:modified xsi:type="dcterms:W3CDTF">2020-04-06T12:31:17Z</dcterms:modified>
</cp:coreProperties>
</file>